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72" r:id="rId7"/>
    <p:sldId id="264" r:id="rId8"/>
    <p:sldId id="267" r:id="rId9"/>
    <p:sldId id="269" r:id="rId10"/>
    <p:sldId id="268" r:id="rId11"/>
    <p:sldId id="265" r:id="rId12"/>
    <p:sldId id="266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87" autoAdjust="0"/>
    <p:restoredTop sz="88345" autoAdjust="0"/>
  </p:normalViewPr>
  <p:slideViewPr>
    <p:cSldViewPr>
      <p:cViewPr varScale="1">
        <p:scale>
          <a:sx n="102" d="100"/>
          <a:sy n="102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78284-E595-476F-8793-2B7437A51D0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22268-098B-49C0-BFFD-C64DB847E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eelin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Conflict_management" TargetMode="External"/><Relationship Id="rId5" Type="http://schemas.openxmlformats.org/officeDocument/2006/relationships/hyperlink" Target="http://en.wikipedia.org/wiki/Interpersonal_relationship" TargetMode="External"/><Relationship Id="rId4" Type="http://schemas.openxmlformats.org/officeDocument/2006/relationships/hyperlink" Target="http://en.wikipedia.org/wiki/Social_networks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rami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rami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rami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Hani</a:t>
            </a:r>
          </a:p>
          <a:p>
            <a:pPr marL="228600" indent="-228600">
              <a:buAutoNum type="arabicPeriod"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Self-awareness – the ability to read one's emotions and recognize their impact while using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Feeling"/>
              </a:rPr>
              <a:t>gut feelings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to guide decisions.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Self-management – involves controlling one's emotions and impulses and adapting to changing circumstances.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Social awareness – the ability to sense, understand, and react to others' emotions while comprehending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Social networks"/>
              </a:rPr>
              <a:t>social networks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Interpersonal relationship"/>
              </a:rPr>
              <a:t>4. Relationship management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the ability to inspire, influence, and develop others while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Conflict management"/>
              </a:rPr>
              <a:t>managing conflict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Chuck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22268-098B-49C0-BFFD-C64DB847EE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9585-296D-47A6-8420-814A0D1DF760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961F7D4B-1B45-4F7A-9C5D-4D69F746DE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EBA4B-D344-4D22-AE7B-5299188A8366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461D-55E8-4362-BE72-A816433B3E29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23D2-36DA-40F5-A6F8-BC2AEE82298C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479F-969D-42FF-8C74-459275636CC9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BE3F-B77F-47D2-806A-6D47EE9A6917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DDC9-F82B-48B1-843C-DD01206351CE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713A-621D-4800-AD84-7D033BF10EEE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30D4-6DC4-4400-9C54-A6B4597A03BE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70B5B-539F-4A04-8D1E-7F00050A5843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4D5BE24-4545-483E-9427-E953959798EE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1F7D4B-1B45-4F7A-9C5D-4D69F746D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FC759DA-6441-402E-932F-B054F3340E8F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24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1F7D4B-1B45-4F7A-9C5D-4D69F746DE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Organization%20Systems%20Presentation\Andrew%20Organization%20Presentation.wmv" TargetMode="Externa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ople-tal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457200"/>
            <a:ext cx="4191001" cy="3233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 for Successful Organizations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Driving the Message Home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3498" y="5498068"/>
            <a:ext cx="5522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Andrew Freeman, Chuck Fry,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Rami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Haddad, Hani El-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Wakil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3/12/2012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Email Isn’t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Business emails are not text messages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Be professional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Write like you are writing a formal letter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Get to the point, be succinct and concise</a:t>
            </a:r>
          </a:p>
        </p:txBody>
      </p:sp>
      <p:pic>
        <p:nvPicPr>
          <p:cNvPr id="4" name="Picture 3" descr="deadtwitter_logo_7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0"/>
            <a:ext cx="1447800" cy="1447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in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61822" indent="-742950">
              <a:lnSpc>
                <a:spcPct val="170000"/>
              </a:lnSpc>
            </a:pPr>
            <a:r>
              <a:rPr lang="en-US" sz="3800" dirty="0" smtClean="0"/>
              <a:t>Communication skills are important</a:t>
            </a:r>
          </a:p>
          <a:p>
            <a:pPr marL="861822" indent="-742950">
              <a:lnSpc>
                <a:spcPct val="170000"/>
              </a:lnSpc>
            </a:pPr>
            <a:endParaRPr lang="en-US" sz="3800" dirty="0" smtClean="0"/>
          </a:p>
          <a:p>
            <a:pPr marL="861822" indent="-742950">
              <a:lnSpc>
                <a:spcPct val="170000"/>
              </a:lnSpc>
            </a:pPr>
            <a:r>
              <a:rPr lang="en-US" sz="3800" dirty="0" smtClean="0"/>
              <a:t>“Emotional intelligence” has been theorized to be a better determinant of success than IQ</a:t>
            </a:r>
          </a:p>
          <a:p>
            <a:pPr marL="861822" indent="-742950">
              <a:lnSpc>
                <a:spcPct val="170000"/>
              </a:lnSpc>
            </a:pPr>
            <a:endParaRPr lang="en-US" sz="3800" dirty="0" smtClean="0"/>
          </a:p>
          <a:p>
            <a:pPr marL="861822" indent="-742950">
              <a:lnSpc>
                <a:spcPct val="170000"/>
              </a:lnSpc>
            </a:pPr>
            <a:r>
              <a:rPr lang="en-US" sz="3800" dirty="0" smtClean="0"/>
              <a:t>People are an organization’s best assets, make sure they have the right message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>
            <a:normAutofit/>
          </a:bodyPr>
          <a:lstStyle/>
          <a:p>
            <a:pPr marL="576072" lvl="0" indent="-457200">
              <a:buFont typeface="+mj-lt"/>
              <a:buAutoNum type="arabicPeriod"/>
            </a:pPr>
            <a:r>
              <a:rPr lang="en-US" sz="1500" dirty="0" smtClean="0"/>
              <a:t>Middleton, D. (2011, March 3). Students struggle for words. Retrieved from http://online.wsj.com/article/SB10001424052748703409904576174651780110970.html</a:t>
            </a:r>
          </a:p>
          <a:p>
            <a:pPr marL="576072" lvl="0" indent="-457200">
              <a:buFont typeface="+mj-lt"/>
              <a:buAutoNum type="arabicPeriod"/>
            </a:pPr>
            <a:r>
              <a:rPr lang="en-US" sz="1500" i="1" dirty="0" smtClean="0"/>
              <a:t>Wikipedia</a:t>
            </a:r>
            <a:r>
              <a:rPr lang="en-US" sz="1500" dirty="0" smtClean="0"/>
              <a:t>. (2011, November 14). Retrieved from http://en.wikipedia.org/wiki/Emotional_intelligence Diamond, A. (2000, Nov). Inter-departmental communication. Retrieved from http://www.diamondassociates.net/articles/content/InterdepartmentalCommunication.html</a:t>
            </a:r>
          </a:p>
          <a:p>
            <a:pPr marL="576072" lvl="0" indent="-457200">
              <a:buFont typeface="+mj-lt"/>
              <a:buAutoNum type="arabicPeriod"/>
            </a:pPr>
            <a:r>
              <a:rPr lang="en-US" sz="1500" dirty="0" err="1" smtClean="0"/>
              <a:t>Katcher</a:t>
            </a:r>
            <a:r>
              <a:rPr lang="en-US" sz="1500" dirty="0" smtClean="0"/>
              <a:t>, B. (2011). </a:t>
            </a:r>
            <a:r>
              <a:rPr lang="en-US" sz="1500" i="1" dirty="0" smtClean="0"/>
              <a:t>How to improve interdepartmental communication</a:t>
            </a:r>
            <a:r>
              <a:rPr lang="en-US" sz="1500" dirty="0" smtClean="0"/>
              <a:t>. Retrieved from http://www.discoverysurveys.com/articles/itw-017.html</a:t>
            </a:r>
          </a:p>
          <a:p>
            <a:pPr marL="576072" lvl="0" indent="-457200">
              <a:buFont typeface="+mj-lt"/>
              <a:buAutoNum type="arabicPeriod"/>
            </a:pPr>
            <a:r>
              <a:rPr lang="en-US" sz="1500" dirty="0" smtClean="0"/>
              <a:t>Gibson, J. L., </a:t>
            </a:r>
            <a:r>
              <a:rPr lang="en-US" sz="1500" dirty="0" err="1" smtClean="0"/>
              <a:t>Ivancevich</a:t>
            </a:r>
            <a:r>
              <a:rPr lang="en-US" sz="1500" dirty="0" smtClean="0"/>
              <a:t>, J. M., Donnelly, J., </a:t>
            </a:r>
            <a:r>
              <a:rPr lang="en-US" sz="1500" dirty="0" err="1" smtClean="0"/>
              <a:t>Konopaske</a:t>
            </a:r>
            <a:r>
              <a:rPr lang="en-US" sz="1500" dirty="0" smtClean="0"/>
              <a:t>, R., &amp; , (2008). </a:t>
            </a:r>
            <a:r>
              <a:rPr lang="en-US" sz="1500" i="1" dirty="0" smtClean="0"/>
              <a:t>Organizations, behavior, structure, processes</a:t>
            </a:r>
            <a:r>
              <a:rPr lang="en-US" sz="1500" dirty="0" smtClean="0"/>
              <a:t>. (pp. 427-455). McGraw-Hill/Irwin.</a:t>
            </a:r>
          </a:p>
          <a:p>
            <a:pPr marL="576072" lvl="0" indent="-457200">
              <a:buFont typeface="+mj-lt"/>
              <a:buAutoNum type="arabicPeriod"/>
            </a:pPr>
            <a:r>
              <a:rPr lang="en-US" sz="1500" dirty="0" smtClean="0"/>
              <a:t>Collins, J. (2001). </a:t>
            </a:r>
            <a:r>
              <a:rPr lang="en-US" sz="1500" i="1" dirty="0" smtClean="0"/>
              <a:t>Good to great</a:t>
            </a:r>
            <a:r>
              <a:rPr lang="en-US" sz="1500" dirty="0" smtClean="0"/>
              <a:t>. (Chapter 4). Harper Business.</a:t>
            </a:r>
          </a:p>
          <a:p>
            <a:pPr marL="576072" lvl="0" indent="-457200">
              <a:buFont typeface="+mj-lt"/>
              <a:buAutoNum type="arabicPeriod"/>
            </a:pPr>
            <a:r>
              <a:rPr lang="en-US" sz="1500" dirty="0" smtClean="0"/>
              <a:t>Blair, G. (1993, April). </a:t>
            </a:r>
            <a:r>
              <a:rPr lang="en-US" sz="1500" i="1" dirty="0" smtClean="0"/>
              <a:t>Conversation as communication</a:t>
            </a:r>
            <a:r>
              <a:rPr lang="en-US" sz="1500" dirty="0" smtClean="0"/>
              <a:t>. Retrieved from http://www.ee.ed.ac.uk/~gerard/Management/art7.html</a:t>
            </a:r>
          </a:p>
          <a:p>
            <a:pPr marL="633222" indent="-51435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Communication?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US" dirty="0" smtClean="0"/>
              <a:t>Communication: The process of exchanging information,  derived from the Latin word “</a:t>
            </a:r>
            <a:r>
              <a:rPr lang="en-US" dirty="0" err="1" smtClean="0"/>
              <a:t>communis</a:t>
            </a:r>
            <a:r>
              <a:rPr lang="en-US" dirty="0" smtClean="0"/>
              <a:t>” or “to share”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We communicate to persuade others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We communicate to provide information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We communicate to gather information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We communicate to express our thoughts and feelings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Communication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Everyone in an organization needs to be on the same page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Communication builds relationships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Good communication fosters a peaceful and on task organization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Communication is required to inspire and motivate others in an 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Good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  <a:defRPr/>
            </a:pPr>
            <a:r>
              <a:rPr lang="en-US" dirty="0" smtClean="0"/>
              <a:t>Deliver concise and clear messages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/>
              <a:t>Take into account the human side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/>
              <a:t>Be inspiring help lift others up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/>
              <a:t>Listen, listen, listen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/>
              <a:t>Think before you speak</a:t>
            </a:r>
          </a:p>
          <a:p>
            <a:pPr>
              <a:lnSpc>
                <a:spcPct val="200000"/>
              </a:lnSpc>
              <a:defRPr/>
            </a:pPr>
            <a:r>
              <a:rPr lang="en-US" dirty="0" smtClean="0"/>
              <a:t>Insure others are receiving the correct message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Bad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10000"/>
              </a:lnSpc>
            </a:pPr>
            <a:r>
              <a:rPr lang="en-US" dirty="0" smtClean="0"/>
              <a:t>Not listening</a:t>
            </a:r>
          </a:p>
          <a:p>
            <a:pPr>
              <a:lnSpc>
                <a:spcPct val="210000"/>
              </a:lnSpc>
            </a:pPr>
            <a:r>
              <a:rPr lang="en-US" dirty="0" smtClean="0"/>
              <a:t>Finishing other’s sentences</a:t>
            </a:r>
          </a:p>
          <a:p>
            <a:pPr>
              <a:lnSpc>
                <a:spcPct val="210000"/>
              </a:lnSpc>
            </a:pPr>
            <a:r>
              <a:rPr lang="en-US" dirty="0" smtClean="0"/>
              <a:t>Not focusing on the speaker</a:t>
            </a:r>
          </a:p>
          <a:p>
            <a:pPr>
              <a:lnSpc>
                <a:spcPct val="210000"/>
              </a:lnSpc>
            </a:pPr>
            <a:r>
              <a:rPr lang="en-US" dirty="0" smtClean="0"/>
              <a:t>Stereotyping</a:t>
            </a:r>
          </a:p>
          <a:p>
            <a:pPr>
              <a:lnSpc>
                <a:spcPct val="210000"/>
              </a:lnSpc>
            </a:pPr>
            <a:r>
              <a:rPr lang="en-US" dirty="0" smtClean="0"/>
              <a:t>Dismissal of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8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Team &amp; Department Communication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Andrew Organization Presentation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867400" y="228600"/>
            <a:ext cx="3048000" cy="2286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 fontScale="85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sure your team is working towards the same goal, everyone is on the same bus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Engage in dialogue, debate do not coerce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Seek input from everyone in the department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not engage in the “rumor mill”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76200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 fontScale="900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Interdepartmental </a:t>
            </a:r>
            <a:b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Communication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828800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 fontScale="85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Avoid silos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information as to not reinvent the wheel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 nice while in other people’s sandbox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“JFK communication exercise”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Follow up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Network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jf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8375" y="4038600"/>
            <a:ext cx="2790825" cy="230505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 fontScale="900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Management </a:t>
            </a:r>
            <a:br>
              <a:rPr kumimoji="0" lang="en-US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Communication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20799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 fontScale="77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 assertive, yet listen to others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 the elephant in the room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Management steers the boat, you have to know where you are going in order for others to know as well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Must be effective “senders and receivers”</a:t>
            </a:r>
          </a:p>
          <a:p>
            <a:pPr marL="438912" marR="0" lvl="0" indent="-32004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 feedback and praise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9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9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9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9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97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9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2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2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2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22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22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8" grpId="0"/>
      <p:bldP spid="8" grpId="1"/>
      <p:bldP spid="9" grpId="0"/>
      <p:bldP spid="9" grpId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Keys to Being a Good Communicator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Communication 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“Emotional Intelligence”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Self-Awareness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Self-Management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Social Awareness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Relationship 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7D4B-1B45-4F7A-9C5D-4D69F746DE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1771</TotalTime>
  <Words>476</Words>
  <Application>Microsoft Office PowerPoint</Application>
  <PresentationFormat>On-screen Show (4:3)</PresentationFormat>
  <Paragraphs>120</Paragraphs>
  <Slides>14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Communication for Successful Organizations</vt:lpstr>
      <vt:lpstr>What is Communication?</vt:lpstr>
      <vt:lpstr>Why Communication is Important</vt:lpstr>
      <vt:lpstr>Examples of Good Communication</vt:lpstr>
      <vt:lpstr>Examples of Bad Communication</vt:lpstr>
      <vt:lpstr>Team &amp; Department Communication</vt:lpstr>
      <vt:lpstr>Keys to Being a Good Communicator</vt:lpstr>
      <vt:lpstr>Avoiding Communication Gaps</vt:lpstr>
      <vt:lpstr>“Emotional Intelligence”</vt:lpstr>
      <vt:lpstr>Why Email Isn’t Twitter</vt:lpstr>
      <vt:lpstr>Diversity in Communication</vt:lpstr>
      <vt:lpstr>Maintaining Relationships</vt:lpstr>
      <vt:lpstr>Conclusion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and How it is Tied to Success</dc:title>
  <dc:creator>Andrew</dc:creator>
  <cp:lastModifiedBy>Andrew</cp:lastModifiedBy>
  <cp:revision>49</cp:revision>
  <dcterms:created xsi:type="dcterms:W3CDTF">2012-03-10T21:24:17Z</dcterms:created>
  <dcterms:modified xsi:type="dcterms:W3CDTF">2012-03-12T13:54:39Z</dcterms:modified>
</cp:coreProperties>
</file>